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2" r:id="rId5"/>
    <p:sldId id="268" r:id="rId6"/>
    <p:sldId id="267" r:id="rId7"/>
    <p:sldId id="272" r:id="rId8"/>
    <p:sldId id="273" r:id="rId9"/>
    <p:sldId id="276" r:id="rId10"/>
    <p:sldId id="278" r:id="rId11"/>
    <p:sldId id="271" r:id="rId12"/>
    <p:sldId id="283" r:id="rId13"/>
    <p:sldId id="277" r:id="rId14"/>
    <p:sldId id="298" r:id="rId15"/>
    <p:sldId id="287" r:id="rId16"/>
    <p:sldId id="288" r:id="rId17"/>
    <p:sldId id="289" r:id="rId18"/>
    <p:sldId id="292" r:id="rId19"/>
    <p:sldId id="293" r:id="rId20"/>
    <p:sldId id="294" r:id="rId21"/>
    <p:sldId id="296" r:id="rId22"/>
    <p:sldId id="299" r:id="rId23"/>
    <p:sldId id="297" r:id="rId24"/>
    <p:sldId id="311" r:id="rId25"/>
    <p:sldId id="300" r:id="rId26"/>
    <p:sldId id="310" r:id="rId27"/>
    <p:sldId id="315" r:id="rId28"/>
    <p:sldId id="316" r:id="rId29"/>
    <p:sldId id="317" r:id="rId30"/>
    <p:sldId id="318" r:id="rId31"/>
    <p:sldId id="319" r:id="rId32"/>
    <p:sldId id="320" r:id="rId33"/>
    <p:sldId id="265" r:id="rId3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yp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89" autoAdjust="0"/>
  </p:normalViewPr>
  <p:slideViewPr>
    <p:cSldViewPr>
      <p:cViewPr varScale="1">
        <p:scale>
          <a:sx n="110" d="100"/>
          <a:sy n="110" d="100"/>
        </p:scale>
        <p:origin x="432" y="96"/>
      </p:cViewPr>
      <p:guideLst>
        <p:guide orient="horz" pos="1550"/>
        <p:guide pos="29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misis\Desktop\崔老师的PPT\bghome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iamisis\Desktop\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65571"/>
          </a:xfrm>
        </p:spPr>
        <p:txBody>
          <a:bodyPr>
            <a:normAutofit/>
          </a:bodyPr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1494"/>
            <a:ext cx="8229600" cy="3394472"/>
          </a:xfrm>
        </p:spPr>
        <p:txBody>
          <a:bodyPr/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8" name="Picture 3" descr="C:\Users\Administrator\Desktop\水印\管理资源吧\白色透明.png白色透明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7392" y="4796152"/>
            <a:ext cx="869950" cy="29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11 Imagen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5291" y="4808227"/>
            <a:ext cx="361033" cy="304028"/>
          </a:xfrm>
          <a:prstGeom prst="rect">
            <a:avLst/>
          </a:prstGeom>
        </p:spPr>
      </p:pic>
      <p:pic>
        <p:nvPicPr>
          <p:cNvPr id="10" name="12 Imagen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40698" y="4808227"/>
            <a:ext cx="361033" cy="304028"/>
          </a:xfrm>
          <a:prstGeom prst="rect">
            <a:avLst/>
          </a:prstGeom>
        </p:spPr>
      </p:pic>
      <p:sp>
        <p:nvSpPr>
          <p:cNvPr id="11" name="14 CuadroTexto"/>
          <p:cNvSpPr txBox="1"/>
          <p:nvPr userDrawn="1"/>
        </p:nvSpPr>
        <p:spPr>
          <a:xfrm>
            <a:off x="7964424" y="4820102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sz="1200" b="1" i="1" dirty="0" smtClean="0">
                <a:solidFill>
                  <a:schemeClr val="bg1"/>
                </a:solidFill>
              </a:rPr>
              <a:t>of</a:t>
            </a:r>
            <a:endParaRPr lang="es-ES" sz="1200" b="1" i="1" dirty="0">
              <a:solidFill>
                <a:schemeClr val="bg1"/>
              </a:solidFill>
            </a:endParaRPr>
          </a:p>
        </p:txBody>
      </p:sp>
      <p:sp>
        <p:nvSpPr>
          <p:cNvPr id="12" name="15 CuadroTexto"/>
          <p:cNvSpPr txBox="1"/>
          <p:nvPr userDrawn="1"/>
        </p:nvSpPr>
        <p:spPr>
          <a:xfrm>
            <a:off x="8252978" y="482010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</a:rPr>
              <a:t>14</a:t>
            </a:r>
            <a:endParaRPr lang="es-ES" sz="1200" b="1" dirty="0">
              <a:solidFill>
                <a:schemeClr val="bg1"/>
              </a:solidFill>
            </a:endParaRPr>
          </a:p>
        </p:txBody>
      </p:sp>
      <p:pic>
        <p:nvPicPr>
          <p:cNvPr id="13" name="Imagen 6" descr="C:\Users\Design\Documents\Edu\Product Launch\btns.png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560" y="4870375"/>
            <a:ext cx="177229" cy="17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6" descr="C:\Users\Design\Documents\Edu\Product Launch\btns.png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30975" y="4870375"/>
            <a:ext cx="177229" cy="17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4 CuadroTexto"/>
          <p:cNvSpPr txBox="1"/>
          <p:nvPr userDrawn="1"/>
        </p:nvSpPr>
        <p:spPr>
          <a:xfrm>
            <a:off x="3543511" y="4816594"/>
            <a:ext cx="2056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12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开发框架的使用和推广</a:t>
            </a:r>
            <a:endParaRPr lang="es-ES" sz="12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amisis\Desktop\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tags" Target="../tags/tag5.xml"/><Relationship Id="rId2" Type="http://schemas.openxmlformats.org/officeDocument/2006/relationships/image" Target="../media/image27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Relationship Id="rId3" Type="http://schemas.openxmlformats.org/officeDocument/2006/relationships/tags" Target="../tags/tag12.xml"/><Relationship Id="rId2" Type="http://schemas.openxmlformats.org/officeDocument/2006/relationships/image" Target="../media/image27.png"/><Relationship Id="rId1" Type="http://schemas.openxmlformats.org/officeDocument/2006/relationships/tags" Target="../tags/tag1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tags" Target="../tags/tag13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27.png"/><Relationship Id="rId1" Type="http://schemas.openxmlformats.org/officeDocument/2006/relationships/tags" Target="../tags/tag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tags" Target="../tags/tag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6.png"/><Relationship Id="rId3" Type="http://schemas.openxmlformats.org/officeDocument/2006/relationships/tags" Target="../tags/tag2.xml"/><Relationship Id="rId2" Type="http://schemas.openxmlformats.org/officeDocument/2006/relationships/image" Target="../media/image20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NULL" TargetMode="Externa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微信图片_202006301113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3365" cy="3252470"/>
          </a:xfrm>
          <a:prstGeom prst="rect">
            <a:avLst/>
          </a:prstGeom>
        </p:spPr>
      </p:pic>
      <p:pic>
        <p:nvPicPr>
          <p:cNvPr id="32" name="Picture 2" descr="PPECLOGO-eff-0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793" y="3499073"/>
            <a:ext cx="835025" cy="5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PPECLOGO-eff-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18" y="3473673"/>
            <a:ext cx="773112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PPECLOGO-eff-0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5" y="2600230"/>
            <a:ext cx="2373313" cy="149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PPECLOGO-eff-0-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05" y="4056285"/>
            <a:ext cx="412750" cy="2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PPECLOGO-eff-0-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68" y="3510185"/>
            <a:ext cx="315912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PPECLOGO-eff-0-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43" y="4097560"/>
            <a:ext cx="155575" cy="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PECLOGO-eff-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80" y="3302223"/>
            <a:ext cx="773113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PPECLOGO-eff-5-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80" y="3700685"/>
            <a:ext cx="1163638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PPECLOGO-eff-5-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118" y="3851498"/>
            <a:ext cx="14446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PPECLOGO-eff-5-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05" y="3397473"/>
            <a:ext cx="87947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PPECLOGO-eff-0-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55" y="3964210"/>
            <a:ext cx="411163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3" descr="PPECLOGO-eff-0-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13" y="2883440"/>
            <a:ext cx="411162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PPECLOGO-eff2-1-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68" y="3441923"/>
            <a:ext cx="1336675" cy="9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5" descr="PPECLOGO-eff2-1-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205" y="3435573"/>
            <a:ext cx="344488" cy="23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 descr="PPECLOGO-eff2-1-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80" y="3775298"/>
            <a:ext cx="554038" cy="3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7" descr="PPECLOGO-eff2-1-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18" y="3513360"/>
            <a:ext cx="284162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 descr="PPECLOGO-eff2-1-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80" y="3851498"/>
            <a:ext cx="222250" cy="14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-14605" y="3322955"/>
            <a:ext cx="663194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工厂人员定位系统</a:t>
            </a:r>
            <a:endParaRPr 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——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嵌入式培训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4595" y="4408805"/>
            <a:ext cx="1877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杨永平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47460" y="4756150"/>
            <a:ext cx="1877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2021/02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75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0" y="4670425"/>
            <a:ext cx="762000" cy="473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42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4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8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5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61719 2.59259E-6 " pathEditMode="relative" rAng="0" ptsTypes="AA">
                                      <p:cBhvr>
                                        <p:cTn id="52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5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8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60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62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64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" y="1252220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时隙结构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0" y="2402205"/>
            <a:ext cx="6883400" cy="2201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96310" y="1002665"/>
            <a:ext cx="34112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slot period: 50ms</a:t>
            </a:r>
            <a:endParaRPr lang="en-US" altLang="zh-CN"/>
          </a:p>
          <a:p>
            <a:r>
              <a:rPr lang="en-US" altLang="zh-CN"/>
              <a:t>one loop:     5 * 12 = 60 slots</a:t>
            </a:r>
            <a:endParaRPr lang="en-US" altLang="zh-CN"/>
          </a:p>
          <a:p>
            <a:r>
              <a:rPr lang="en-US" altLang="zh-CN"/>
              <a:t>user join :     4 * 3 = 12 slots</a:t>
            </a:r>
            <a:endParaRPr lang="en-US" altLang="zh-CN"/>
          </a:p>
          <a:p>
            <a:r>
              <a:rPr lang="en-US" altLang="zh-CN"/>
              <a:t>user data:     4 * 8 = 32 slots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" y="1252220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射频配置参数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54605" y="657225"/>
            <a:ext cx="27057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Mode:  </a:t>
            </a:r>
            <a:r>
              <a:rPr lang="zh-CN" altLang="en-US"/>
              <a:t>MODEM_LORA</a:t>
            </a:r>
            <a:endParaRPr lang="zh-CN" altLang="en-US"/>
          </a:p>
          <a:p>
            <a:r>
              <a:rPr lang="en-US" altLang="zh-CN"/>
              <a:t>Band:   250K</a:t>
            </a:r>
            <a:endParaRPr lang="en-US" altLang="zh-CN"/>
          </a:p>
          <a:p>
            <a:r>
              <a:rPr lang="en-US" altLang="zh-CN"/>
              <a:t>SF: 7</a:t>
            </a:r>
            <a:endParaRPr lang="en-US" altLang="zh-CN"/>
          </a:p>
          <a:p>
            <a:r>
              <a:rPr lang="en-US" altLang="zh-CN"/>
              <a:t>Preamble: 5</a:t>
            </a:r>
            <a:endParaRPr lang="en-US" altLang="zh-CN"/>
          </a:p>
          <a:p>
            <a:r>
              <a:rPr lang="en-US" altLang="zh-CN"/>
              <a:t>CodingRate: 4/5</a:t>
            </a:r>
            <a:endParaRPr lang="en-US" altLang="zh-CN"/>
          </a:p>
          <a:p>
            <a:r>
              <a:rPr lang="en-US" altLang="zh-CN"/>
              <a:t>Fixed length: 36 bytes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25" y="2410460"/>
            <a:ext cx="5324475" cy="2322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" y="1252220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网关跟定位卡交互数据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" y="2977515"/>
            <a:ext cx="4176395" cy="1767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90" y="2977515"/>
            <a:ext cx="2241550" cy="1767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305" y="1050290"/>
            <a:ext cx="2484120" cy="1722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995" y="0"/>
            <a:ext cx="2216150" cy="471233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2267585" y="1347470"/>
            <a:ext cx="180721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payload      CRC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3519805" y="1347470"/>
            <a:ext cx="0" cy="4324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296160" y="2000250"/>
            <a:ext cx="1778635" cy="139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655570" y="1826895"/>
            <a:ext cx="117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36 bytes</a:t>
            </a:r>
            <a:endParaRPr lang="en-US" altLang="zh-CN"/>
          </a:p>
        </p:txBody>
      </p:sp>
      <p:cxnSp>
        <p:nvCxnSpPr>
          <p:cNvPr id="16" name="直接连接符 15"/>
          <p:cNvCxnSpPr/>
          <p:nvPr/>
        </p:nvCxnSpPr>
        <p:spPr>
          <a:xfrm>
            <a:off x="2258695" y="1810385"/>
            <a:ext cx="8890" cy="40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065905" y="1810385"/>
            <a:ext cx="8890" cy="40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" y="1252220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网关跟定位卡交互数据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" y="2977515"/>
            <a:ext cx="4176395" cy="1767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90" y="2977515"/>
            <a:ext cx="2241550" cy="1767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305" y="1050290"/>
            <a:ext cx="2484120" cy="1722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995" y="0"/>
            <a:ext cx="2216150" cy="471233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2267585" y="1347470"/>
            <a:ext cx="180721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payload      CRC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3519805" y="1347470"/>
            <a:ext cx="0" cy="4324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296160" y="2000250"/>
            <a:ext cx="1778635" cy="139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655570" y="1826895"/>
            <a:ext cx="117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36 bytes</a:t>
            </a:r>
            <a:endParaRPr lang="en-US" altLang="zh-CN"/>
          </a:p>
        </p:txBody>
      </p:sp>
      <p:cxnSp>
        <p:nvCxnSpPr>
          <p:cNvPr id="16" name="直接连接符 15"/>
          <p:cNvCxnSpPr/>
          <p:nvPr/>
        </p:nvCxnSpPr>
        <p:spPr>
          <a:xfrm>
            <a:off x="2258695" y="1810385"/>
            <a:ext cx="8890" cy="40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065905" y="1810385"/>
            <a:ext cx="8890" cy="40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 descr="C:\Users\iamisis\Desktop\MetroStation_2.0_XiaZaiBa\metrostation_by_yankoa-d312tty\PNG\Media\Blue\MB_0018_viewer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" y="32054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78840" y="757555"/>
            <a:ext cx="152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50185" y="492125"/>
            <a:ext cx="31762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专网数据传输</a:t>
            </a:r>
            <a:endParaRPr lang="en-US" altLang="zh-CN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sz="1600"/>
              <a:t>公网数据传输</a:t>
            </a:r>
            <a:endParaRPr lang="zh-CN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sz="1600"/>
              <a:t>蓝牙信标扫描</a:t>
            </a:r>
            <a:endParaRPr lang="zh-CN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1600"/>
              <a:t>GNSS</a:t>
            </a:r>
            <a:r>
              <a:rPr lang="zh-CN" altLang="en-US" sz="1600"/>
              <a:t>定位数据</a:t>
            </a:r>
            <a:endParaRPr lang="zh-CN" alt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>
                <a:sym typeface="+mn-ea"/>
              </a:rPr>
              <a:t>运动、静止感知</a:t>
            </a:r>
            <a:endParaRPr lang="zh-CN" alt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>
                <a:sym typeface="+mn-ea"/>
              </a:rPr>
              <a:t>电量检测，气压采集</a:t>
            </a:r>
            <a:endParaRPr lang="zh-CN" altLang="en-US" sz="1600"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>
                <a:sym typeface="+mn-ea"/>
              </a:rPr>
              <a:t>按键，蜂鸣器、</a:t>
            </a:r>
            <a:r>
              <a:rPr lang="en-US" altLang="zh-CN" sz="1600">
                <a:sym typeface="+mn-ea"/>
              </a:rPr>
              <a:t>LED</a:t>
            </a:r>
            <a:r>
              <a:rPr lang="zh-CN" altLang="en-US" sz="1600">
                <a:sym typeface="+mn-ea"/>
              </a:rPr>
              <a:t>指示</a:t>
            </a:r>
            <a:endParaRPr lang="zh-CN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支持蓝牙</a:t>
            </a:r>
            <a:r>
              <a:rPr lang="en-US" altLang="zh-CN" sz="1600"/>
              <a:t>/</a:t>
            </a:r>
            <a:r>
              <a:rPr lang="zh-CN" altLang="en-US" sz="1600"/>
              <a:t>云端配置、</a:t>
            </a:r>
            <a:r>
              <a:rPr lang="zh-CN" altLang="en-US" sz="1600">
                <a:sym typeface="+mn-ea"/>
              </a:rPr>
              <a:t>重启</a:t>
            </a:r>
            <a:endParaRPr lang="zh-CN" altLang="en-US" sz="1600"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>
                <a:sym typeface="+mn-ea"/>
              </a:rPr>
              <a:t>支持蓝牙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云端</a:t>
            </a:r>
            <a:r>
              <a:rPr lang="en-US" altLang="zh-CN" sz="1600">
                <a:sym typeface="+mn-ea"/>
              </a:rPr>
              <a:t>OTA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2326005" y="88265"/>
            <a:ext cx="246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主要特性：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26005" y="2880360"/>
            <a:ext cx="246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主要技术：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85" y="3214370"/>
            <a:ext cx="31762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Lora</a:t>
            </a:r>
            <a:endParaRPr 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LTE</a:t>
            </a:r>
            <a:endParaRPr 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BLE</a:t>
            </a:r>
            <a:endParaRPr 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GPS</a:t>
            </a:r>
            <a:endParaRPr 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MQTT-SN</a:t>
            </a:r>
            <a:endParaRPr 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Protobuf and HDLC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25" y="186055"/>
            <a:ext cx="1805940" cy="26943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主板元素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45055" y="772160"/>
            <a:ext cx="43808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主控： </a:t>
            </a:r>
            <a:r>
              <a:rPr lang="en-US" altLang="zh-CN" sz="1600"/>
              <a:t>NRF</a:t>
            </a:r>
            <a:r>
              <a:rPr lang="en-US" altLang="zh-CN" sz="1600"/>
              <a:t>52840</a:t>
            </a:r>
            <a:endParaRPr lang="en-US" altLang="zh-CN" sz="1600"/>
          </a:p>
          <a:p>
            <a:r>
              <a:rPr lang="zh-CN" altLang="en-US" sz="1600"/>
              <a:t>专网： </a:t>
            </a:r>
            <a:r>
              <a:rPr lang="en-US" altLang="zh-CN" sz="1600"/>
              <a:t>SX1268</a:t>
            </a:r>
            <a:endParaRPr lang="en-US" altLang="zh-CN" sz="1600"/>
          </a:p>
          <a:p>
            <a:r>
              <a:rPr lang="zh-CN" altLang="en-US" sz="1600"/>
              <a:t>公网： </a:t>
            </a:r>
            <a:r>
              <a:rPr lang="en-US" altLang="zh-CN" sz="1600"/>
              <a:t>Air724UG</a:t>
            </a:r>
            <a:endParaRPr lang="en-US" altLang="zh-CN" sz="1600"/>
          </a:p>
          <a:p>
            <a:r>
              <a:rPr lang="en-US" altLang="zh-CN" sz="1600"/>
              <a:t>GNSS</a:t>
            </a:r>
            <a:r>
              <a:rPr lang="zh-CN" altLang="en-US" sz="1600"/>
              <a:t>：</a:t>
            </a:r>
            <a:r>
              <a:rPr lang="en-US" altLang="zh-CN" sz="1600"/>
              <a:t>L76-LB</a:t>
            </a:r>
            <a:endParaRPr lang="en-US" altLang="zh-CN" sz="1600"/>
          </a:p>
          <a:p>
            <a:pPr algn="l"/>
            <a:r>
              <a:rPr lang="zh-CN" altLang="en-US" sz="1600"/>
              <a:t>电量检测：CW2015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/>
              <a:t>气压采集：</a:t>
            </a:r>
            <a:r>
              <a:rPr lang="en-US" altLang="zh-CN" sz="1600"/>
              <a:t>BMP280</a:t>
            </a:r>
            <a:r>
              <a:rPr lang="zh-CN" altLang="en-US" sz="1600"/>
              <a:t>  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/>
              <a:t>运动检测： ICM_20600   </a:t>
            </a:r>
            <a:endParaRPr lang="zh-CN" altLang="en-US" sz="1600"/>
          </a:p>
          <a:p>
            <a:r>
              <a:rPr lang="zh-CN" altLang="en-US" sz="1600"/>
              <a:t>蜂鸣器： </a:t>
            </a:r>
            <a:r>
              <a:rPr lang="en-US" altLang="zh-CN" sz="1600"/>
              <a:t>1pcs</a:t>
            </a:r>
            <a:r>
              <a:rPr lang="zh-CN" altLang="en-US" sz="1600"/>
              <a:t>， </a:t>
            </a:r>
            <a:r>
              <a:rPr lang="zh-CN" altLang="en-US" sz="1600">
                <a:sym typeface="+mn-ea"/>
              </a:rPr>
              <a:t>无源</a:t>
            </a:r>
            <a:endParaRPr lang="zh-CN" altLang="en-US" sz="1600"/>
          </a:p>
          <a:p>
            <a:r>
              <a:rPr lang="zh-CN" altLang="en-US" sz="1600"/>
              <a:t>按键： </a:t>
            </a:r>
            <a:r>
              <a:rPr lang="en-US" altLang="zh-CN" sz="1600"/>
              <a:t>1pcs</a:t>
            </a:r>
            <a:r>
              <a:rPr lang="zh-CN" altLang="en-US" sz="1600"/>
              <a:t> </a:t>
            </a:r>
            <a:endParaRPr lang="zh-CN" altLang="en-US" sz="1600"/>
          </a:p>
          <a:p>
            <a:r>
              <a:rPr lang="en-US" altLang="zh-CN" sz="1600"/>
              <a:t>LED:   3pcs, </a:t>
            </a:r>
            <a:r>
              <a:rPr lang="zh-CN" altLang="en-US" sz="1600"/>
              <a:t>红，绿，蓝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75705" y="130175"/>
            <a:ext cx="2868295" cy="44970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4050" y="3722370"/>
            <a:ext cx="376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两路</a:t>
            </a:r>
            <a:r>
              <a:rPr lang="en-US" altLang="zh-CN"/>
              <a:t>UART</a:t>
            </a:r>
            <a:r>
              <a:rPr lang="zh-CN" altLang="en-US"/>
              <a:t>， 两路</a:t>
            </a:r>
            <a:r>
              <a:rPr lang="en-US" altLang="zh-CN"/>
              <a:t>I2C</a:t>
            </a:r>
            <a:r>
              <a:rPr lang="zh-CN" altLang="en-US"/>
              <a:t>， 一路</a:t>
            </a:r>
            <a:r>
              <a:rPr lang="en-US" altLang="zh-CN"/>
              <a:t>SPI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线程任务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37690" y="3230245"/>
            <a:ext cx="68745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monitor_task:  </a:t>
            </a:r>
            <a:r>
              <a:rPr lang="zh-CN" altLang="en-US" sz="1400"/>
              <a:t>采集传感器数据，指示灯控制，省电策略，日历时间更新等</a:t>
            </a:r>
            <a:endParaRPr lang="en-US" altLang="zh-CN" sz="1400"/>
          </a:p>
          <a:p>
            <a:r>
              <a:rPr lang="en-US" altLang="zh-CN"/>
              <a:t>radio_rx_task:  </a:t>
            </a:r>
            <a:r>
              <a:rPr lang="zh-CN" altLang="en-US" sz="1400"/>
              <a:t>处理接收到的基站下行数据</a:t>
            </a:r>
            <a:endParaRPr lang="en-US" altLang="zh-CN"/>
          </a:p>
          <a:p>
            <a:r>
              <a:rPr lang="en-US" altLang="zh-CN"/>
              <a:t>radio_tx_task:  </a:t>
            </a:r>
            <a:r>
              <a:rPr lang="zh-CN" altLang="en-US" sz="1400"/>
              <a:t>发送上行数据到基站</a:t>
            </a:r>
            <a:endParaRPr lang="en-US" altLang="zh-CN"/>
          </a:p>
          <a:p>
            <a:r>
              <a:rPr lang="en-US" altLang="zh-CN"/>
              <a:t>radio_process_task: </a:t>
            </a:r>
            <a:r>
              <a:rPr lang="en-US" sz="1400"/>
              <a:t>LTE</a:t>
            </a:r>
            <a:r>
              <a:rPr lang="zh-CN" altLang="en-US" sz="1400"/>
              <a:t>的配置，连接状态维护，相关的数据</a:t>
            </a:r>
            <a:r>
              <a:rPr lang="zh-CN" altLang="en-US" sz="1400">
                <a:sym typeface="+mn-ea"/>
              </a:rPr>
              <a:t> </a:t>
            </a:r>
            <a:r>
              <a:rPr lang="en-US" altLang="zh-CN" sz="1400">
                <a:sym typeface="+mn-ea"/>
              </a:rPr>
              <a:t>LTE</a:t>
            </a:r>
            <a:r>
              <a:rPr lang="zh-CN" altLang="en-US" sz="1400"/>
              <a:t>传输</a:t>
            </a:r>
            <a:endParaRPr lang="zh-CN" altLang="en-US" sz="1400"/>
          </a:p>
          <a:p>
            <a:r>
              <a:rPr lang="en-US" altLang="zh-CN" sz="1800"/>
              <a:t>gps_task:  </a:t>
            </a:r>
            <a:r>
              <a:rPr lang="en-US" altLang="zh-CN" sz="1400"/>
              <a:t>GPS</a:t>
            </a:r>
            <a:r>
              <a:rPr lang="zh-CN" altLang="en-US" sz="1400"/>
              <a:t>模块配置和GPS数据处理</a:t>
            </a:r>
            <a:endParaRPr lang="zh-CN" altLang="en-US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700405"/>
            <a:ext cx="6141720" cy="2407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OS Timer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30" y="692785"/>
            <a:ext cx="6377940" cy="396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 Tag Scan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349500" y="619125"/>
            <a:ext cx="65341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/>
              <a:t>支持两种蓝牙信标：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       iBeacon,  EddyStone</a:t>
            </a:r>
            <a:endParaRPr lang="en-US" altLang="zh-CN" sz="1400"/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/>
              <a:t>扫描间隔和窗口：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       #define NRF_BLE_SCAN_SCAN_INTERVAL 3200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       #define NRF_BLE_SCAN_SCAN_WINDOW 3200</a:t>
            </a:r>
            <a:endParaRPr lang="en-US" altLang="zh-CN" sz="1400"/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1400">
                <a:sym typeface="+mn-ea"/>
              </a:rPr>
              <a:t>蓝牙信标</a:t>
            </a:r>
            <a:r>
              <a:rPr lang="en-US" altLang="zh-CN" sz="1400">
                <a:sym typeface="+mn-ea"/>
              </a:rPr>
              <a:t>Major </a:t>
            </a:r>
            <a:r>
              <a:rPr lang="zh-CN" altLang="en-US" sz="1400">
                <a:sym typeface="+mn-ea"/>
              </a:rPr>
              <a:t>过滤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#define EDDYSTONE_MAJOR_MAX       1005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#define EDDYSTONE_MAJOR_MIN       1005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#define IBEACON_MAJOR_MAX         1005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#define IBEACON_MAJOR_MIN         1005</a:t>
            </a:r>
            <a:endParaRPr lang="zh-CN" altLang="en-US" sz="1400"/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en-US" altLang="zh-CN" sz="1400">
                <a:sym typeface="+mn-ea"/>
              </a:rPr>
              <a:t>EddyStone indoor/outdoor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10" y="3679825"/>
            <a:ext cx="496824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GNSS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315210" y="695325"/>
            <a:ext cx="653415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1400">
                <a:sym typeface="+mn-ea"/>
              </a:rPr>
              <a:t>L76-LB </a:t>
            </a:r>
            <a:r>
              <a:rPr lang="zh-CN" altLang="en-US" sz="1400">
                <a:sym typeface="+mn-ea"/>
              </a:rPr>
              <a:t>配置</a:t>
            </a:r>
            <a:r>
              <a:rPr lang="zh-CN" altLang="en-US" sz="1400"/>
              <a:t>：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zh-CN" altLang="en-US" sz="1400"/>
              <a:t>串口 波特率设置为</a:t>
            </a:r>
            <a:r>
              <a:rPr lang="en-US" altLang="zh-CN" sz="1400"/>
              <a:t>115200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zh-CN" altLang="en-US" sz="1400"/>
              <a:t>使能输出数据RMC, VTG, GGA, GSA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      设置输出频率</a:t>
            </a:r>
            <a:r>
              <a:rPr lang="en-US" altLang="zh-CN" sz="1400"/>
              <a:t>1HZ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       工作模式 GPS_AND_GLONASS</a:t>
            </a:r>
            <a:r>
              <a:rPr lang="en-US" altLang="zh-CN" sz="1400"/>
              <a:t>    </a:t>
            </a:r>
            <a:endParaRPr lang="en-US" altLang="zh-CN" sz="1400"/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模块数据串口接收：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</a:t>
            </a:r>
            <a:r>
              <a:rPr lang="zh-CN" sz="1400">
                <a:sym typeface="+mn-ea"/>
              </a:rPr>
              <a:t>通过定时器超时确保完整传输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</a:t>
            </a:r>
            <a:r>
              <a:rPr lang="en-US" altLang="zh-CN" sz="1400"/>
              <a:t>PingPong bufer</a:t>
            </a:r>
            <a:r>
              <a:rPr lang="zh-CN" altLang="en-US" sz="1400"/>
              <a:t>保存接收的数据</a:t>
            </a:r>
            <a:endParaRPr lang="zh-CN" altLang="en-US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>
                <a:sym typeface="+mn-ea"/>
              </a:rPr>
              <a:t>数据处理：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gps_data_semaphone 触发</a:t>
            </a:r>
            <a:r>
              <a:rPr lang="en-US" altLang="zh-CN" sz="1400">
                <a:sym typeface="+mn-ea"/>
              </a:rPr>
              <a:t>gps_task 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nmea </a:t>
            </a:r>
            <a:r>
              <a:rPr lang="en-US" altLang="zh-CN" sz="1400">
                <a:sym typeface="+mn-ea"/>
              </a:rPr>
              <a:t>lib </a:t>
            </a:r>
            <a:r>
              <a:rPr lang="zh-CN" altLang="en-US" sz="1400">
                <a:sym typeface="+mn-ea"/>
              </a:rPr>
              <a:t>解析模块吐出的</a:t>
            </a:r>
            <a:r>
              <a:rPr lang="en-US" altLang="zh-CN" sz="1400">
                <a:sym typeface="+mn-ea"/>
              </a:rPr>
              <a:t>txt</a:t>
            </a:r>
            <a:r>
              <a:rPr lang="zh-CN" altLang="en-US" sz="1400">
                <a:sym typeface="+mn-ea"/>
              </a:rPr>
              <a:t>格式数据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只有</a:t>
            </a:r>
            <a:r>
              <a:rPr lang="en-US" altLang="zh-CN" sz="1400">
                <a:sym typeface="+mn-ea"/>
              </a:rPr>
              <a:t>sig </a:t>
            </a:r>
            <a:r>
              <a:rPr lang="zh-CN" altLang="en-US" sz="1400">
                <a:sym typeface="+mn-ea"/>
              </a:rPr>
              <a:t>有效时保存坐标数据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</a:t>
            </a:r>
            <a:r>
              <a:rPr lang="zh-CN" altLang="en-US" sz="1400">
                <a:sym typeface="+mn-ea"/>
              </a:rPr>
              <a:t>度分格式的坐标转换成度格式的保存</a:t>
            </a:r>
            <a:endParaRPr lang="en-US" altLang="zh-CN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040130" y="1130935"/>
            <a:ext cx="4048760" cy="423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p>
            <a:pPr algn="l">
              <a:lnSpc>
                <a:spcPct val="90000"/>
              </a:lnSpc>
            </a:pPr>
            <a:r>
              <a:rPr lang="en-US" altLang="zh-CN" sz="2400"/>
              <a:t>1. </a:t>
            </a:r>
            <a:r>
              <a:rPr lang="zh-CN" altLang="en-US" sz="2400"/>
              <a:t>人员定位系统介绍</a:t>
            </a:r>
            <a:endParaRPr lang="en-US" altLang="zh-CN" sz="2400"/>
          </a:p>
        </p:txBody>
      </p:sp>
      <p:sp>
        <p:nvSpPr>
          <p:cNvPr id="28" name="文本框 27"/>
          <p:cNvSpPr txBox="1"/>
          <p:nvPr/>
        </p:nvSpPr>
        <p:spPr>
          <a:xfrm>
            <a:off x="1040130" y="1991360"/>
            <a:ext cx="4048760" cy="423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2. </a:t>
            </a:r>
            <a:r>
              <a:rPr lang="en-US" altLang="zh-CN" sz="2400">
                <a:sym typeface="+mn-ea"/>
              </a:rPr>
              <a:t>物联网网关</a:t>
            </a:r>
            <a:r>
              <a:rPr lang="en-US" altLang="zh-CN" sz="2400">
                <a:sym typeface="+mn-ea"/>
              </a:rPr>
              <a:t>(</a:t>
            </a:r>
            <a:r>
              <a:rPr lang="en-US" altLang="zh-CN" sz="2400">
                <a:sym typeface="+mn-ea"/>
              </a:rPr>
              <a:t>基站）</a:t>
            </a:r>
            <a:endParaRPr lang="en-US" altLang="zh-CN" sz="2400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40130" y="2853055"/>
            <a:ext cx="4048760" cy="423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lang="en-US" altLang="zh-CN" sz="2400">
                <a:sym typeface="+mn-ea"/>
              </a:rPr>
              <a:t>3. </a:t>
            </a:r>
            <a:r>
              <a:rPr lang="en-US" altLang="zh-CN" sz="2400">
                <a:sym typeface="+mn-ea"/>
              </a:rPr>
              <a:t>人员定位卡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Sensor Data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320925" y="695325"/>
            <a:ext cx="653415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气压和温度</a:t>
            </a:r>
            <a:r>
              <a:rPr lang="zh-CN" altLang="en-US" sz="1400"/>
              <a:t>：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en-US" sz="1400"/>
              <a:t>BMP280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zh-CN" altLang="en-US" sz="1400"/>
              <a:t>单独的一路</a:t>
            </a:r>
            <a:r>
              <a:rPr lang="en-US" altLang="zh-CN" sz="1400"/>
              <a:t>I2C</a:t>
            </a:r>
            <a:r>
              <a:rPr lang="zh-CN" altLang="en-US" sz="1400"/>
              <a:t> </a:t>
            </a:r>
            <a:r>
              <a:rPr lang="en-US" altLang="zh-CN" sz="1400"/>
              <a:t>, m_twi_1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      </a:t>
            </a:r>
            <a:r>
              <a:rPr lang="zh-CN" sz="1400"/>
              <a:t>跟</a:t>
            </a:r>
            <a:r>
              <a:rPr lang="en-US" altLang="zh-CN" sz="1400"/>
              <a:t>lora</a:t>
            </a:r>
            <a:r>
              <a:rPr lang="zh-CN" altLang="en-US" sz="1400"/>
              <a:t>模块共用</a:t>
            </a:r>
            <a:r>
              <a:rPr lang="en-US" altLang="zh-CN" sz="1400"/>
              <a:t>3.3V 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      当气压不合理时，</a:t>
            </a:r>
            <a:r>
              <a:rPr lang="en-US" altLang="zh-CN" sz="1400"/>
              <a:t>Reset</a:t>
            </a:r>
            <a:r>
              <a:rPr lang="zh-CN" altLang="en-US" sz="1400"/>
              <a:t>重初始化模块</a:t>
            </a:r>
            <a:r>
              <a:rPr lang="en-US" altLang="zh-CN" sz="1400"/>
              <a:t>    </a:t>
            </a:r>
            <a:endParaRPr lang="en-US" altLang="zh-CN" sz="1400"/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运动状态检测：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</a:t>
            </a:r>
            <a:r>
              <a:rPr lang="en-US" altLang="zh-CN" sz="1400"/>
              <a:t>ICM</a:t>
            </a:r>
            <a:r>
              <a:rPr lang="en-US" altLang="zh-CN" sz="1400">
                <a:sym typeface="+mn-ea"/>
              </a:rPr>
              <a:t>20600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跟</a:t>
            </a:r>
            <a:r>
              <a:rPr lang="en-US" altLang="zh-CN" sz="1400"/>
              <a:t>CW2015</a:t>
            </a:r>
            <a:r>
              <a:rPr lang="zh-CN" altLang="en-US" sz="1400"/>
              <a:t>共享一路</a:t>
            </a:r>
            <a:r>
              <a:rPr lang="en-US" altLang="zh-CN" sz="1400"/>
              <a:t>I2C, </a:t>
            </a:r>
            <a:r>
              <a:rPr lang="en-US" altLang="zh-CN" sz="1400">
                <a:sym typeface="+mn-ea"/>
              </a:rPr>
              <a:t>m_twi_0</a:t>
            </a:r>
            <a:endParaRPr lang="en-US" altLang="zh-CN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</a:t>
            </a:r>
            <a:r>
              <a:rPr lang="zh-CN" altLang="en-US" sz="1400">
                <a:sym typeface="+mn-ea"/>
              </a:rPr>
              <a:t>工作于中断模式，检测灵敏</a:t>
            </a:r>
            <a:endParaRPr lang="zh-CN" altLang="en-US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>
                <a:sym typeface="+mn-ea"/>
              </a:rPr>
              <a:t>锂电池电量检测：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</a:t>
            </a:r>
            <a:r>
              <a:rPr lang="en-US" altLang="zh-CN" sz="1400">
                <a:sym typeface="+mn-ea"/>
              </a:rPr>
              <a:t>CW2015</a:t>
            </a:r>
            <a:endParaRPr lang="en-US" altLang="zh-CN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</a:t>
            </a:r>
            <a:r>
              <a:rPr lang="zh-CN" altLang="en-US" sz="1400">
                <a:sym typeface="+mn-ea"/>
              </a:rPr>
              <a:t>可以检测电池剩余电量</a:t>
            </a:r>
            <a:r>
              <a:rPr lang="en-US" altLang="zh-CN" sz="1400">
                <a:sym typeface="+mn-ea"/>
              </a:rPr>
              <a:t>(e.g:30%),</a:t>
            </a:r>
            <a:r>
              <a:rPr lang="zh-CN" altLang="en-US" sz="1400">
                <a:sym typeface="+mn-ea"/>
              </a:rPr>
              <a:t>电池电压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</a:t>
            </a:r>
            <a:r>
              <a:rPr lang="zh-CN" sz="1400">
                <a:sym typeface="+mn-ea"/>
              </a:rPr>
              <a:t>可以通过</a:t>
            </a:r>
            <a:r>
              <a:rPr lang="en-US" altLang="zh-CN" sz="1400">
                <a:sym typeface="+mn-ea"/>
              </a:rPr>
              <a:t>pin</a:t>
            </a:r>
            <a:r>
              <a:rPr lang="zh-CN" altLang="en-US" sz="1400">
                <a:sym typeface="+mn-ea"/>
              </a:rPr>
              <a:t>判断当前是否在充电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</a:t>
            </a:r>
            <a:r>
              <a:rPr lang="zh-CN" sz="1400">
                <a:sym typeface="+mn-ea"/>
              </a:rPr>
              <a:t>正在充电，</a:t>
            </a:r>
            <a:r>
              <a:rPr lang="en-US" altLang="zh-CN" sz="1400">
                <a:sym typeface="+mn-ea"/>
              </a:rPr>
              <a:t>LED</a:t>
            </a:r>
            <a:r>
              <a:rPr lang="zh-CN" altLang="en-US" sz="1400">
                <a:sym typeface="+mn-ea"/>
              </a:rPr>
              <a:t>红灯亮， 充满绿灯亮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</a:t>
            </a:r>
            <a:r>
              <a:rPr lang="zh-CN" altLang="en-US" sz="1400">
                <a:sym typeface="+mn-ea"/>
              </a:rPr>
              <a:t>电量低（</a:t>
            </a:r>
            <a:r>
              <a:rPr lang="en-US" altLang="zh-CN" sz="1400">
                <a:sym typeface="+mn-ea"/>
              </a:rPr>
              <a:t>&lt;6%</a:t>
            </a:r>
            <a:r>
              <a:rPr lang="zh-CN" altLang="en-US" sz="1400">
                <a:sym typeface="+mn-ea"/>
              </a:rPr>
              <a:t>）提示低电量，红灯闪烁，蜂鸣器发声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短按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后， 绿灯闪烁指示剩余电量</a:t>
            </a:r>
            <a:endParaRPr lang="en-US" altLang="zh-CN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80795"/>
            <a:ext cx="924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专网通信</a:t>
            </a:r>
            <a:r>
              <a:rPr lang="en-US" altLang="zh-CN"/>
              <a:t>------</a:t>
            </a:r>
            <a:r>
              <a:rPr lang="zh-CN" altLang="en-US"/>
              <a:t>射频配置参数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54605" y="657225"/>
            <a:ext cx="27057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Mode:  </a:t>
            </a:r>
            <a:r>
              <a:rPr lang="zh-CN" altLang="en-US"/>
              <a:t>MODEM_LORA</a:t>
            </a:r>
            <a:endParaRPr lang="zh-CN" altLang="en-US"/>
          </a:p>
          <a:p>
            <a:r>
              <a:rPr lang="en-US" altLang="zh-CN"/>
              <a:t>Band:   250K</a:t>
            </a:r>
            <a:endParaRPr lang="en-US" altLang="zh-CN"/>
          </a:p>
          <a:p>
            <a:r>
              <a:rPr lang="en-US" altLang="zh-CN"/>
              <a:t>SF: 7</a:t>
            </a:r>
            <a:endParaRPr lang="en-US" altLang="zh-CN"/>
          </a:p>
          <a:p>
            <a:r>
              <a:rPr lang="en-US" altLang="zh-CN"/>
              <a:t>Preamble: 5</a:t>
            </a:r>
            <a:endParaRPr lang="en-US" altLang="zh-CN"/>
          </a:p>
          <a:p>
            <a:r>
              <a:rPr lang="en-US" altLang="zh-CN"/>
              <a:t>CodingRate: 4/5</a:t>
            </a:r>
            <a:endParaRPr lang="en-US" altLang="zh-CN"/>
          </a:p>
          <a:p>
            <a:r>
              <a:rPr lang="en-US" altLang="zh-CN"/>
              <a:t>Fixed length: 36 bytes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25" y="2410460"/>
            <a:ext cx="5324475" cy="2322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92225"/>
            <a:ext cx="9988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专网通信</a:t>
            </a:r>
            <a:r>
              <a:rPr lang="en-US" altLang="zh-CN"/>
              <a:t>------</a:t>
            </a:r>
            <a:r>
              <a:rPr lang="zh-CN" altLang="en-US"/>
              <a:t>时隙结构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0" y="2402205"/>
            <a:ext cx="6883400" cy="2201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96310" y="1002665"/>
            <a:ext cx="34112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slot period: 50ms</a:t>
            </a:r>
            <a:endParaRPr lang="en-US" altLang="zh-CN"/>
          </a:p>
          <a:p>
            <a:r>
              <a:rPr lang="en-US" altLang="zh-CN"/>
              <a:t>one loop:     5 * 12 = 60 slots</a:t>
            </a:r>
            <a:endParaRPr lang="en-US" altLang="zh-CN"/>
          </a:p>
          <a:p>
            <a:r>
              <a:rPr lang="en-US" altLang="zh-CN"/>
              <a:t>user join :     4 * 3 = 12 slots</a:t>
            </a:r>
            <a:endParaRPr lang="en-US" altLang="zh-CN"/>
          </a:p>
          <a:p>
            <a:r>
              <a:rPr lang="en-US" altLang="zh-CN"/>
              <a:t>user data:     4 * 8 = 32 slots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92225"/>
            <a:ext cx="9988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专网通信</a:t>
            </a:r>
            <a:r>
              <a:rPr lang="en-US" altLang="zh-CN"/>
              <a:t>------Timing sync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415540" y="815340"/>
            <a:ext cx="549275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>
                <a:sym typeface="+mn-ea"/>
              </a:rPr>
              <a:t>定位卡的</a:t>
            </a:r>
            <a:r>
              <a:rPr lang="en-US" altLang="zh-CN" sz="1400">
                <a:sym typeface="+mn-ea"/>
              </a:rPr>
              <a:t>slot</a:t>
            </a:r>
            <a:r>
              <a:rPr lang="zh-CN" altLang="en-US" sz="1400">
                <a:sym typeface="+mn-ea"/>
              </a:rPr>
              <a:t>以基站的为基准进行校正</a:t>
            </a:r>
            <a:endParaRPr lang="zh-CN" altLang="en-US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/>
              <a:t>定位卡的</a:t>
            </a:r>
            <a:r>
              <a:rPr lang="en-US" altLang="zh-CN" sz="1400"/>
              <a:t>slot loop </a:t>
            </a:r>
            <a:r>
              <a:rPr lang="zh-CN" altLang="en-US" sz="1400"/>
              <a:t>通过</a:t>
            </a:r>
            <a:r>
              <a:rPr lang="en-US" altLang="zh-CN" sz="1400"/>
              <a:t>os</a:t>
            </a:r>
            <a:r>
              <a:rPr lang="zh-CN" altLang="en-US" sz="1400"/>
              <a:t>定时器来维护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       </a:t>
            </a:r>
            <a:r>
              <a:rPr lang="en-US" altLang="zh-CN" sz="1400"/>
              <a:t>ticket = 1000/8192    ms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zh-CN" altLang="en-US"/>
              <a:t>       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426970" y="2908300"/>
            <a:ext cx="4680585" cy="3600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First timer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428240" y="3564890"/>
            <a:ext cx="791210" cy="3600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delay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3219450" y="4107815"/>
            <a:ext cx="4680585" cy="36004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Second timer</a:t>
            </a:r>
            <a:endParaRPr lang="en-US" altLang="zh-CN"/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426970" y="1899920"/>
            <a:ext cx="1270" cy="282702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207510" y="2106930"/>
            <a:ext cx="4680585" cy="3600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GW  timing</a:t>
            </a:r>
            <a:endParaRPr lang="en-US" altLang="zh-CN"/>
          </a:p>
        </p:txBody>
      </p:sp>
      <p:cxnSp>
        <p:nvCxnSpPr>
          <p:cNvPr id="12" name="直接连接符 11"/>
          <p:cNvCxnSpPr/>
          <p:nvPr/>
        </p:nvCxnSpPr>
        <p:spPr>
          <a:xfrm>
            <a:off x="4207510" y="1816100"/>
            <a:ext cx="0" cy="295211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2446020" y="2293620"/>
            <a:ext cx="1743710" cy="63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80795"/>
            <a:ext cx="924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专网通信</a:t>
            </a:r>
            <a:r>
              <a:rPr lang="en-US" altLang="zh-CN"/>
              <a:t>------</a:t>
            </a:r>
            <a:r>
              <a:rPr lang="zh-CN" altLang="en-US"/>
              <a:t>入网过程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24050" y="619125"/>
            <a:ext cx="5922010" cy="4123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>
                <a:sym typeface="+mn-ea"/>
              </a:rPr>
              <a:t>Scan freq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</a:t>
            </a:r>
            <a:r>
              <a:rPr lang="zh-CN" altLang="en-US" sz="1400">
                <a:sym typeface="+mn-ea"/>
              </a:rPr>
              <a:t>扫描完后根据</a:t>
            </a:r>
            <a:r>
              <a:rPr lang="en-US" altLang="zh-CN" sz="1400">
                <a:sym typeface="+mn-ea"/>
              </a:rPr>
              <a:t>RSSI_SNR</a:t>
            </a:r>
            <a:r>
              <a:rPr lang="zh-CN" altLang="en-US" sz="1400">
                <a:sym typeface="+mn-ea"/>
              </a:rPr>
              <a:t>结果进行排序</a:t>
            </a:r>
            <a:endParaRPr lang="en-US" altLang="zh-CN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>
                <a:sym typeface="+mn-ea"/>
              </a:rPr>
              <a:t>Join:</a:t>
            </a:r>
            <a:endParaRPr lang="zh-CN" altLang="en-US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</a:t>
            </a:r>
            <a:r>
              <a:rPr lang="zh-CN" altLang="en-US" sz="1400">
                <a:sym typeface="+mn-ea"/>
              </a:rPr>
              <a:t>根据扫描结果，选择信号最强的作为频点接入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 根据当前的</a:t>
            </a:r>
            <a:r>
              <a:rPr lang="en-US" altLang="zh-CN" sz="1400">
                <a:sym typeface="+mn-ea"/>
              </a:rPr>
              <a:t>slot id,  </a:t>
            </a:r>
            <a:r>
              <a:rPr lang="zh-CN" altLang="en-US" sz="1400">
                <a:sym typeface="+mn-ea"/>
              </a:rPr>
              <a:t>计算接入的时隙：join_slot_id_calc（）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 当接入时隙时间到达时，发送</a:t>
            </a:r>
            <a:r>
              <a:rPr lang="en-US" altLang="zh-CN" sz="1400">
                <a:sym typeface="+mn-ea"/>
              </a:rPr>
              <a:t>join request data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 </a:t>
            </a:r>
            <a:endParaRPr lang="en-US" alt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       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     </a:t>
            </a:r>
            <a:r>
              <a:rPr lang="zh-CN" altLang="en-US" sz="1400"/>
              <a:t>收到网关的确认（分配 </a:t>
            </a:r>
            <a:r>
              <a:rPr lang="en-US" altLang="zh-CN" sz="1400"/>
              <a:t>channel Id, slot id</a:t>
            </a:r>
            <a:r>
              <a:rPr lang="zh-CN" altLang="en-US" sz="1400"/>
              <a:t>）</a:t>
            </a:r>
            <a:r>
              <a:rPr lang="en-US" altLang="zh-CN" sz="1400"/>
              <a:t>, </a:t>
            </a:r>
            <a:r>
              <a:rPr lang="zh-CN" altLang="en-US" sz="1400"/>
              <a:t>接入成功</a:t>
            </a:r>
            <a:endParaRPr lang="zh-CN" altLang="en-US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80" y="949960"/>
            <a:ext cx="3520440" cy="830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80" y="3266440"/>
            <a:ext cx="1548130" cy="1109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227965"/>
            <a:ext cx="2428240" cy="4514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专网通信</a:t>
            </a:r>
            <a:r>
              <a:rPr lang="en-US" altLang="zh-CN">
                <a:sym typeface="+mn-ea"/>
              </a:rPr>
              <a:t>------</a:t>
            </a:r>
            <a:r>
              <a:rPr lang="zh-CN" altLang="en-US">
                <a:sym typeface="+mn-ea"/>
              </a:rPr>
              <a:t>数据传输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026285" y="619125"/>
            <a:ext cx="65341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发送定位相关数据给基站</a:t>
            </a:r>
            <a:r>
              <a:rPr lang="zh-CN" altLang="en-US" sz="1400"/>
              <a:t>：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en-US" sz="1400"/>
              <a:t>3S once,  </a:t>
            </a:r>
            <a:r>
              <a:rPr lang="zh-CN" altLang="en-US" sz="1400"/>
              <a:t>对应的</a:t>
            </a:r>
            <a:r>
              <a:rPr lang="en-US" sz="1400"/>
              <a:t>slot </a:t>
            </a:r>
            <a:r>
              <a:rPr lang="zh-CN" altLang="en-US" sz="1400"/>
              <a:t>时隙时，ul_packet_gen</a:t>
            </a:r>
            <a:r>
              <a:rPr lang="en-US" altLang="zh-CN" sz="1400"/>
              <a:t>()</a:t>
            </a:r>
            <a:r>
              <a:rPr lang="zh-CN" altLang="en-US" sz="1400"/>
              <a:t>生成数据</a:t>
            </a:r>
            <a:r>
              <a:rPr lang="en-US" altLang="zh-CN" sz="1400"/>
              <a:t>,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</a:t>
            </a:r>
            <a:r>
              <a:rPr lang="zh-CN" altLang="en-US" sz="1400"/>
              <a:t>加入</a:t>
            </a:r>
            <a:r>
              <a:rPr lang="en-US" altLang="zh-CN" sz="1400"/>
              <a:t>item </a:t>
            </a:r>
            <a:r>
              <a:rPr lang="zh-CN" altLang="en-US" sz="1400"/>
              <a:t>到</a:t>
            </a:r>
            <a:r>
              <a:rPr lang="en-US" altLang="zh-CN" sz="1400"/>
              <a:t>queue</a:t>
            </a:r>
            <a:r>
              <a:rPr lang="zh-CN" altLang="en-US" sz="1400"/>
              <a:t>，</a:t>
            </a:r>
            <a:r>
              <a:rPr lang="en-US" altLang="zh-CN" sz="1400">
                <a:sym typeface="+mn-ea"/>
              </a:rPr>
              <a:t>radio_tx_task </a:t>
            </a:r>
            <a:r>
              <a:rPr lang="zh-CN" altLang="en-US" sz="1400">
                <a:sym typeface="+mn-ea"/>
              </a:rPr>
              <a:t>从</a:t>
            </a:r>
            <a:r>
              <a:rPr lang="en-US" altLang="zh-CN" sz="1400">
                <a:sym typeface="+mn-ea"/>
              </a:rPr>
              <a:t>queue</a:t>
            </a:r>
            <a:r>
              <a:rPr lang="zh-CN" altLang="en-US" sz="1400">
                <a:sym typeface="+mn-ea"/>
              </a:rPr>
              <a:t>中取出数据</a:t>
            </a:r>
            <a:endParaRPr lang="zh-CN" altLang="en-US" sz="1400"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射频发送出去， 同时global.ulWaitRsp_count++;</a:t>
            </a:r>
            <a:r>
              <a:rPr lang="en-US" altLang="zh-CN" sz="1400"/>
              <a:t>  </a:t>
            </a:r>
            <a:endParaRPr lang="en-US" altLang="zh-CN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数据格式约定：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https://www.kdocs.cn/l/cfhExs14482G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基站确认：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基站收到定位卡的数据后，在对应的</a:t>
            </a:r>
            <a:r>
              <a:rPr lang="en-US" altLang="zh-CN" sz="1400"/>
              <a:t>sync0 </a:t>
            </a:r>
            <a:r>
              <a:rPr lang="zh-CN" altLang="en-US" sz="1400"/>
              <a:t>会把确认信息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及上行的</a:t>
            </a:r>
            <a:r>
              <a:rPr lang="en-US" altLang="zh-CN" sz="1400"/>
              <a:t>RSSI</a:t>
            </a:r>
            <a:r>
              <a:rPr lang="zh-CN" altLang="en-US" sz="1400"/>
              <a:t>，</a:t>
            </a:r>
            <a:r>
              <a:rPr lang="en-US" altLang="zh-CN" sz="1400"/>
              <a:t>SNR</a:t>
            </a:r>
            <a:r>
              <a:rPr lang="zh-CN" altLang="en-US" sz="1400"/>
              <a:t>回传回来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 定位卡收到确认后，global.ulWaitRsp_count = 0;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 </a:t>
            </a:r>
            <a:r>
              <a:rPr lang="zh-CN" sz="1400"/>
              <a:t>如果定位卡连续三个周期收不到确认数据，则认为掉线</a:t>
            </a:r>
            <a:endParaRPr lang="en-US" altLang="zh-CN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1400">
                <a:sym typeface="+mn-ea"/>
              </a:rPr>
              <a:t>       </a:t>
            </a:r>
            <a:r>
              <a:rPr lang="zh-CN" altLang="en-US" sz="1400">
                <a:sym typeface="+mn-ea"/>
              </a:rPr>
              <a:t> global.radio_state = RADIO_OFFLINE</a:t>
            </a:r>
            <a:endParaRPr lang="zh-CN" altLang="en-US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72935" y="0"/>
            <a:ext cx="2216150" cy="4712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700" y="1549400"/>
            <a:ext cx="2941320" cy="198120"/>
          </a:xfrm>
          <a:prstGeom prst="rect">
            <a:avLst/>
          </a:prstGeom>
        </p:spPr>
      </p:pic>
      <p:cxnSp>
        <p:nvCxnSpPr>
          <p:cNvPr id="7" name="曲线连接符 6"/>
          <p:cNvCxnSpPr/>
          <p:nvPr/>
        </p:nvCxnSpPr>
        <p:spPr>
          <a:xfrm rot="16200000">
            <a:off x="6697345" y="451485"/>
            <a:ext cx="1082675" cy="1002665"/>
          </a:xfrm>
          <a:prstGeom prst="curvedConnector3">
            <a:avLst>
              <a:gd name="adj1" fmla="val 4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公网通信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233295" y="754380"/>
            <a:ext cx="653415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1400">
                <a:sym typeface="+mn-ea"/>
              </a:rPr>
              <a:t>Air724 </a:t>
            </a:r>
            <a:r>
              <a:rPr lang="zh-CN" altLang="en-US" sz="1400">
                <a:sym typeface="+mn-ea"/>
              </a:rPr>
              <a:t>配置</a:t>
            </a:r>
            <a:r>
              <a:rPr lang="zh-CN" altLang="en-US" sz="1400"/>
              <a:t>：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</a:t>
            </a:r>
            <a:r>
              <a:rPr lang="zh-CN" altLang="en-US" sz="1400"/>
              <a:t>用</a:t>
            </a:r>
            <a:r>
              <a:rPr lang="en-US" altLang="zh-CN" sz="1400"/>
              <a:t>AT</a:t>
            </a:r>
            <a:r>
              <a:rPr lang="zh-CN" altLang="en-US" sz="1400"/>
              <a:t>命令配置成</a:t>
            </a:r>
            <a:r>
              <a:rPr lang="en-US" sz="1400"/>
              <a:t>UDP</a:t>
            </a:r>
            <a:r>
              <a:rPr lang="zh-CN" altLang="en-US" sz="1400"/>
              <a:t>透传，省电模式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</a:t>
            </a:r>
            <a:r>
              <a:rPr lang="zh-CN" sz="1400"/>
              <a:t>在配置中根据当前失败次数会做</a:t>
            </a:r>
            <a:r>
              <a:rPr lang="en-US" altLang="zh-CN" sz="1400"/>
              <a:t>reset, shutdown</a:t>
            </a:r>
            <a:r>
              <a:rPr lang="zh-CN" altLang="en-US" sz="1400"/>
              <a:t>过程</a:t>
            </a:r>
            <a:r>
              <a:rPr lang="zh-CN" altLang="en-US" sz="1400">
                <a:sym typeface="+mn-ea"/>
              </a:rPr>
              <a:t>       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en-US" altLang="zh-CN" sz="1400">
                <a:sym typeface="+mn-ea"/>
              </a:rPr>
              <a:t>Air724 </a:t>
            </a:r>
            <a:r>
              <a:rPr lang="zh-CN" altLang="en-US" sz="1400">
                <a:sym typeface="+mn-ea"/>
              </a:rPr>
              <a:t>工作状态机</a:t>
            </a:r>
            <a:r>
              <a:rPr lang="zh-CN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通过公网传输的数据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       定位相关的数据， 设备信息， 二道门坐标数据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定位数据通过</a:t>
            </a:r>
            <a:r>
              <a:rPr lang="en-US" altLang="zh-CN" sz="1400">
                <a:sym typeface="+mn-ea"/>
              </a:rPr>
              <a:t>Timer</a:t>
            </a:r>
            <a:r>
              <a:rPr lang="zh-CN" altLang="en-US" sz="1400">
                <a:sym typeface="+mn-ea"/>
              </a:rPr>
              <a:t>触发， </a:t>
            </a:r>
            <a:r>
              <a:rPr lang="en-US" altLang="zh-CN" sz="1400">
                <a:sym typeface="+mn-ea"/>
              </a:rPr>
              <a:t>2.5S once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65" y="2024380"/>
            <a:ext cx="1859280" cy="1196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MQTT-SN   Topic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40" y="1003300"/>
            <a:ext cx="2948940" cy="2049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10" y="838835"/>
            <a:ext cx="3528060" cy="129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345" y="1549400"/>
            <a:ext cx="1593215" cy="13938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345" y="1385570"/>
            <a:ext cx="3977640" cy="114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605" y="3354070"/>
            <a:ext cx="3832860" cy="13944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4025" y="3178810"/>
            <a:ext cx="3970020" cy="175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公网专网切换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33295" y="754380"/>
            <a:ext cx="653415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1400">
                <a:sym typeface="+mn-ea"/>
              </a:rPr>
              <a:t>开机</a:t>
            </a:r>
            <a:r>
              <a:rPr lang="en-US" altLang="zh-CN" sz="1400">
                <a:sym typeface="+mn-ea"/>
              </a:rPr>
              <a:t>LTE</a:t>
            </a:r>
            <a:r>
              <a:rPr lang="zh-CN" altLang="en-US" sz="1400">
                <a:sym typeface="+mn-ea"/>
              </a:rPr>
              <a:t>作为传输方式</a:t>
            </a:r>
            <a:r>
              <a:rPr lang="zh-CN" altLang="en-US" sz="1400"/>
              <a:t>：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</a:t>
            </a:r>
            <a:r>
              <a:rPr lang="zh-CN" altLang="en-US" sz="1400">
                <a:sym typeface="+mn-ea"/>
              </a:rPr>
              <a:t>     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每</a:t>
            </a:r>
            <a:r>
              <a:rPr lang="en-US" altLang="zh-CN" sz="1400">
                <a:sym typeface="+mn-ea"/>
              </a:rPr>
              <a:t>5</a:t>
            </a:r>
            <a:r>
              <a:rPr lang="zh-CN" altLang="en-US" sz="1400">
                <a:sym typeface="+mn-ea"/>
              </a:rPr>
              <a:t>秒钟尝试</a:t>
            </a:r>
            <a:r>
              <a:rPr lang="en-US" altLang="zh-CN" sz="1400">
                <a:sym typeface="+mn-ea"/>
              </a:rPr>
              <a:t>lora</a:t>
            </a:r>
            <a:r>
              <a:rPr lang="zh-CN" altLang="en-US" sz="1400">
                <a:sym typeface="+mn-ea"/>
              </a:rPr>
              <a:t>接入</a:t>
            </a:r>
            <a:r>
              <a:rPr lang="zh-CN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1400">
                <a:sym typeface="+mn-ea"/>
              </a:rPr>
              <a:t>lora</a:t>
            </a:r>
            <a:r>
              <a:rPr lang="zh-CN" altLang="en-US" sz="1400">
                <a:sym typeface="+mn-ea"/>
              </a:rPr>
              <a:t>接入成功则用</a:t>
            </a:r>
            <a:r>
              <a:rPr lang="en-US" altLang="zh-CN" sz="1400">
                <a:sym typeface="+mn-ea"/>
              </a:rPr>
              <a:t>lora</a:t>
            </a:r>
            <a:r>
              <a:rPr lang="zh-CN" altLang="en-US" sz="1400">
                <a:sym typeface="+mn-ea"/>
              </a:rPr>
              <a:t>传定位数据，持续时间大于</a:t>
            </a:r>
            <a:r>
              <a:rPr lang="en-US" altLang="zh-CN" sz="1400">
                <a:sym typeface="+mn-ea"/>
              </a:rPr>
              <a:t>30s</a:t>
            </a:r>
            <a:r>
              <a:rPr lang="zh-CN" altLang="en-US" sz="1400">
                <a:sym typeface="+mn-ea"/>
              </a:rPr>
              <a:t>则， </a:t>
            </a:r>
            <a:r>
              <a:rPr lang="en-US" altLang="zh-CN" sz="1400">
                <a:sym typeface="+mn-ea"/>
              </a:rPr>
              <a:t>LTE </a:t>
            </a:r>
            <a:r>
              <a:rPr lang="zh-CN" altLang="en-US" sz="1400">
                <a:sym typeface="+mn-ea"/>
              </a:rPr>
              <a:t>进入飞行模式</a:t>
            </a:r>
            <a:endParaRPr lang="zh-CN" altLang="en-US" sz="1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     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1400">
                <a:sym typeface="+mn-ea"/>
              </a:rPr>
              <a:t>lora</a:t>
            </a:r>
            <a:r>
              <a:rPr lang="zh-CN" altLang="en-US" sz="1400">
                <a:sym typeface="+mn-ea"/>
              </a:rPr>
              <a:t>传输，当</a:t>
            </a:r>
            <a:r>
              <a:rPr lang="en-US" altLang="zh-CN" sz="1400">
                <a:sym typeface="+mn-ea"/>
              </a:rPr>
              <a:t>ul_rssi &lt; RF_UL_THRESHOLD</a:t>
            </a:r>
            <a:r>
              <a:rPr lang="zh-CN" altLang="en-US" sz="1400">
                <a:sym typeface="+mn-ea"/>
              </a:rPr>
              <a:t>时，</a:t>
            </a:r>
            <a:r>
              <a:rPr lang="en-US" altLang="zh-CN" sz="1400">
                <a:sym typeface="+mn-ea"/>
              </a:rPr>
              <a:t>LTE</a:t>
            </a:r>
            <a:r>
              <a:rPr lang="zh-CN" altLang="en-US" sz="1400">
                <a:sym typeface="+mn-ea"/>
              </a:rPr>
              <a:t>退出飞行模式</a:t>
            </a:r>
            <a:endParaRPr lang="en-US" altLang="zh-CN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 sz="1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60" y="1111250"/>
            <a:ext cx="5547360" cy="205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30" y="1950720"/>
            <a:ext cx="5036820" cy="1021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775" y="4324985"/>
            <a:ext cx="4046220" cy="18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省电策略</a:t>
            </a:r>
            <a:r>
              <a:rPr lang="en-US" altLang="zh-CN">
                <a:sym typeface="+mn-ea"/>
              </a:rPr>
              <a:t>------</a:t>
            </a:r>
            <a:r>
              <a:rPr lang="zh-CN">
                <a:sym typeface="+mn-ea"/>
              </a:rPr>
              <a:t>二道门外</a:t>
            </a:r>
            <a:endParaRPr lang="zh-CN"/>
          </a:p>
        </p:txBody>
      </p:sp>
      <p:sp>
        <p:nvSpPr>
          <p:cNvPr id="6" name="文本框 5"/>
          <p:cNvSpPr txBox="1"/>
          <p:nvPr/>
        </p:nvSpPr>
        <p:spPr>
          <a:xfrm>
            <a:off x="2434590" y="749300"/>
            <a:ext cx="6337935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如何判断在二道门外</a:t>
            </a:r>
            <a:r>
              <a:rPr lang="zh-CN" altLang="en-US" sz="1400"/>
              <a:t>？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zh-CN" sz="1400"/>
              <a:t>上电默认在二道门内，每</a:t>
            </a:r>
            <a:r>
              <a:rPr lang="en-US" altLang="zh-CN" sz="1400"/>
              <a:t>1</a:t>
            </a:r>
            <a:r>
              <a:rPr lang="zh-CN" altLang="en-US" sz="1400"/>
              <a:t>秒钟检查一次是否在二道门外，连续</a:t>
            </a:r>
            <a:r>
              <a:rPr lang="en-US" altLang="zh-CN" sz="1400"/>
              <a:t>17</a:t>
            </a:r>
            <a:r>
              <a:rPr lang="zh-CN" altLang="en-US" sz="1400"/>
              <a:t>次判断在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400"/>
              <a:t>       二道门外则认定在二道门外，进入二道门 外省电模式。</a:t>
            </a:r>
            <a:r>
              <a:rPr lang="en-US" altLang="zh-CN" sz="1400"/>
              <a:t> </a:t>
            </a:r>
            <a:endParaRPr lang="en-US" altLang="zh-CN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每次判断时根据当前的</a:t>
            </a:r>
            <a:r>
              <a:rPr lang="en-US" altLang="zh-CN" sz="1400">
                <a:sym typeface="+mn-ea"/>
              </a:rPr>
              <a:t>GPS</a:t>
            </a:r>
            <a:r>
              <a:rPr lang="zh-CN" altLang="en-US" sz="1400">
                <a:sym typeface="+mn-ea"/>
              </a:rPr>
              <a:t>坐标，在二道门圈圈外即在二道门外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二道门外省电：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基站</a:t>
            </a:r>
            <a:r>
              <a:rPr lang="en-US" sz="1400"/>
              <a:t>Lora</a:t>
            </a:r>
            <a:r>
              <a:rPr lang="zh-CN" altLang="en-US" sz="1400"/>
              <a:t>关闭， </a:t>
            </a:r>
            <a:r>
              <a:rPr lang="en-US" altLang="zh-CN" sz="1400"/>
              <a:t>LTE</a:t>
            </a:r>
            <a:r>
              <a:rPr lang="zh-CN" altLang="en-US" sz="1400"/>
              <a:t>关闭，</a:t>
            </a:r>
            <a:r>
              <a:rPr lang="en-US" altLang="zh-CN" sz="1400"/>
              <a:t>GPS </a:t>
            </a:r>
            <a:r>
              <a:rPr lang="zh-CN" altLang="en-US" sz="1400"/>
              <a:t>关闭，蓝牙扫描关闭，</a:t>
            </a:r>
            <a:r>
              <a:rPr lang="en-US" altLang="zh-CN" sz="1400"/>
              <a:t>BMP280</a:t>
            </a:r>
            <a:r>
              <a:rPr lang="zh-CN" altLang="en-US" sz="1400"/>
              <a:t>休眠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</a:t>
            </a:r>
            <a:r>
              <a:rPr lang="zh-CN" sz="1400"/>
              <a:t>每</a:t>
            </a:r>
            <a:r>
              <a:rPr lang="en-US" altLang="zh-CN" sz="1400"/>
              <a:t>60</a:t>
            </a:r>
            <a:r>
              <a:rPr lang="zh-CN" altLang="en-US" sz="1400"/>
              <a:t>分钟唤醒一次，上报数据（主要是为了</a:t>
            </a:r>
            <a:r>
              <a:rPr lang="en-US" altLang="zh-CN" sz="1400"/>
              <a:t>ODOO</a:t>
            </a:r>
            <a:r>
              <a:rPr lang="zh-CN" altLang="en-US" sz="1400"/>
              <a:t>监测，升级等）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</a:t>
            </a:r>
            <a:r>
              <a:rPr lang="en-US" altLang="zh-CN" sz="1400">
                <a:sym typeface="+mn-ea"/>
              </a:rPr>
              <a:t>   </a:t>
            </a:r>
            <a:r>
              <a:rPr lang="zh-CN" altLang="en-US" sz="1400">
                <a:sym typeface="+mn-ea"/>
              </a:rPr>
              <a:t>一旦感知到运动，则开启蓝牙扫描， 如果扫描到信标，即恢复正常模式，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 如果开启蓝牙扫描，没扫描到蓝牙信标，没有运动且静止时间大于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分钟，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 再次关闭蓝牙扫描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</a:t>
            </a:r>
            <a:endParaRPr lang="zh-CN" altLang="en-US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498725" y="252095"/>
            <a:ext cx="3390265" cy="4320540"/>
          </a:xfrm>
          <a:prstGeom prst="rect">
            <a:avLst/>
          </a:prstGeom>
          <a:noFill/>
          <a:ln w="12700" cmpd="sng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22525" y="2810510"/>
            <a:ext cx="6721475" cy="18700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5" name="Picture 4" descr="C:\Users\iamisis\Desktop\MetroStation_2.0_XiaZaiBa\metrostation_by_yankoa-d312tty\PNG\Media\Blue\MB_0018_viewer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" y="25196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36550" y="726440"/>
            <a:ext cx="1991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人员定位系统介绍</a:t>
            </a:r>
            <a:endParaRPr lang="zh-CN" altLang="en-US" sz="160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95" y="3091180"/>
            <a:ext cx="950595" cy="1417320"/>
          </a:xfrm>
          <a:prstGeom prst="rect">
            <a:avLst/>
          </a:prstGeom>
        </p:spPr>
      </p:pic>
      <p:pic>
        <p:nvPicPr>
          <p:cNvPr id="20" name="图片 20" descr="E:\1.项目资料\盛虹石化\盛虹石化使用说明书\信标施工图片\微信图片_20200910142551 - 副本 - 副本_WPS图片 - 副本 - 副本 (2).jpg微信图片_20200910142551 - 副本 - 副本_WPS图片 - 副本 - 副本 (2)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81775" y="3091180"/>
            <a:ext cx="2396490" cy="142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830" y="3164840"/>
            <a:ext cx="1739900" cy="12776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240" y="280035"/>
            <a:ext cx="3277235" cy="24104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720" y="266065"/>
            <a:ext cx="3082290" cy="24098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省电策略</a:t>
            </a:r>
            <a:r>
              <a:rPr lang="en-US" altLang="zh-CN">
                <a:sym typeface="+mn-ea"/>
              </a:rPr>
              <a:t>------</a:t>
            </a:r>
            <a:r>
              <a:rPr lang="zh-CN" altLang="en-US">
                <a:sym typeface="+mn-ea"/>
              </a:rPr>
              <a:t>二道门内的</a:t>
            </a:r>
            <a:r>
              <a:rPr lang="zh-CN">
                <a:sym typeface="+mn-ea"/>
              </a:rPr>
              <a:t>室内</a:t>
            </a:r>
            <a:endParaRPr lang="zh-CN"/>
          </a:p>
        </p:txBody>
      </p:sp>
      <p:sp>
        <p:nvSpPr>
          <p:cNvPr id="6" name="文本框 5"/>
          <p:cNvSpPr txBox="1"/>
          <p:nvPr/>
        </p:nvSpPr>
        <p:spPr>
          <a:xfrm>
            <a:off x="2434590" y="749300"/>
            <a:ext cx="63379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如何判断在室内</a:t>
            </a:r>
            <a:r>
              <a:rPr lang="zh-CN" altLang="en-US" sz="1400"/>
              <a:t>？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zh-CN" altLang="en-US" sz="1400"/>
              <a:t>二道门内的室内会布置特殊的蓝牙信标（</a:t>
            </a:r>
            <a:r>
              <a:rPr lang="en-US" altLang="zh-CN" sz="1400"/>
              <a:t>indoor flag)</a:t>
            </a:r>
            <a:endParaRPr lang="en-US" altLang="zh-CN" sz="1400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400"/>
              <a:t>       当扫到的信标</a:t>
            </a:r>
            <a:r>
              <a:rPr lang="en-US" altLang="zh-CN" sz="1400"/>
              <a:t>,</a:t>
            </a:r>
            <a:r>
              <a:rPr lang="zh-CN" altLang="en-US" sz="1400"/>
              <a:t>信号最强的为</a:t>
            </a:r>
            <a:r>
              <a:rPr lang="en-US" altLang="zh-CN" sz="1400"/>
              <a:t>indoor</a:t>
            </a:r>
            <a:r>
              <a:rPr lang="zh-CN" altLang="en-US" sz="1400"/>
              <a:t>信标时，认为在室内</a:t>
            </a:r>
            <a:r>
              <a:rPr lang="zh-CN" altLang="en-US" sz="1400"/>
              <a:t>。</a:t>
            </a:r>
            <a:r>
              <a:rPr lang="en-US" altLang="zh-CN" sz="1400"/>
              <a:t> </a:t>
            </a:r>
            <a:endParaRPr lang="en-US" altLang="zh-CN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连续</a:t>
            </a:r>
            <a:r>
              <a:rPr lang="en-US" altLang="zh-CN" sz="1400">
                <a:sym typeface="+mn-ea"/>
              </a:rPr>
              <a:t>21</a:t>
            </a:r>
            <a:r>
              <a:rPr lang="zh-CN" altLang="en-US" sz="1400">
                <a:sym typeface="+mn-ea"/>
              </a:rPr>
              <a:t>秒在室内时，进入室内省电模式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      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室内省电：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基站</a:t>
            </a:r>
            <a:r>
              <a:rPr lang="en-US" sz="1400"/>
              <a:t>Lora</a:t>
            </a:r>
            <a:r>
              <a:rPr lang="zh-CN" altLang="en-US" sz="1400"/>
              <a:t>关闭， </a:t>
            </a:r>
            <a:r>
              <a:rPr lang="en-US" altLang="zh-CN" sz="1400"/>
              <a:t>LTE</a:t>
            </a:r>
            <a:r>
              <a:rPr lang="zh-CN" altLang="en-US" sz="1400"/>
              <a:t>关闭，</a:t>
            </a:r>
            <a:r>
              <a:rPr lang="en-US" altLang="zh-CN" sz="1400"/>
              <a:t>GPS </a:t>
            </a:r>
            <a:r>
              <a:rPr lang="zh-CN" altLang="en-US" sz="1400"/>
              <a:t>关闭，蓝牙扫描关闭，</a:t>
            </a:r>
            <a:r>
              <a:rPr lang="en-US" altLang="zh-CN" sz="1400"/>
              <a:t>BMP280</a:t>
            </a:r>
            <a:r>
              <a:rPr lang="zh-CN" altLang="en-US" sz="1400"/>
              <a:t>休眠。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如果当前是</a:t>
            </a:r>
            <a:r>
              <a:rPr lang="en-US" altLang="zh-CN" sz="1400"/>
              <a:t>lora</a:t>
            </a:r>
            <a:r>
              <a:rPr lang="zh-CN" altLang="en-US" sz="1400"/>
              <a:t>传输，则</a:t>
            </a:r>
            <a:r>
              <a:rPr lang="en-US" altLang="zh-CN" sz="1400"/>
              <a:t>15</a:t>
            </a:r>
            <a:r>
              <a:rPr lang="zh-CN" altLang="en-US" sz="1400"/>
              <a:t>分钟唤醒一次，上报定位数据，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如果当前是</a:t>
            </a:r>
            <a:r>
              <a:rPr lang="en-US" altLang="zh-CN" sz="1400"/>
              <a:t>LTE</a:t>
            </a:r>
            <a:r>
              <a:rPr lang="zh-CN" altLang="en-US" sz="1400"/>
              <a:t>传输，则</a:t>
            </a:r>
            <a:r>
              <a:rPr lang="en-US" altLang="zh-CN" sz="1400"/>
              <a:t>30</a:t>
            </a:r>
            <a:r>
              <a:rPr lang="zh-CN" altLang="en-US" sz="1400"/>
              <a:t>分钟唤醒一次，上报定位数据。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 一旦感知到在运动， 立即开启蓝牙扫描，便于判断室内室外切换，如果切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换到室外，立即恢复到正常工作模式。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</a:t>
            </a:r>
            <a:r>
              <a:rPr lang="zh-CN" altLang="en-US" sz="1400">
                <a:sym typeface="+mn-ea"/>
              </a:rPr>
              <a:t>如果开启蓝牙扫描，没扫描到蓝牙信标，没有运动且静止时间大于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分钟，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再次关闭蓝牙扫描。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</a:t>
            </a:r>
            <a:endParaRPr lang="zh-CN" altLang="en-US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7250" y="1274445"/>
            <a:ext cx="1169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定位卡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省电策略</a:t>
            </a:r>
            <a:r>
              <a:rPr lang="en-US" altLang="zh-CN">
                <a:sym typeface="+mn-ea"/>
              </a:rPr>
              <a:t>------</a:t>
            </a:r>
            <a:r>
              <a:rPr lang="zh-CN" altLang="en-US">
                <a:sym typeface="+mn-ea"/>
              </a:rPr>
              <a:t>长时间静止</a:t>
            </a:r>
            <a:endParaRPr lang="zh-CN"/>
          </a:p>
        </p:txBody>
      </p:sp>
      <p:sp>
        <p:nvSpPr>
          <p:cNvPr id="6" name="文本框 5"/>
          <p:cNvSpPr txBox="1"/>
          <p:nvPr/>
        </p:nvSpPr>
        <p:spPr>
          <a:xfrm>
            <a:off x="2393950" y="905510"/>
            <a:ext cx="63379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长时间静止标准</a:t>
            </a:r>
            <a:endParaRPr lang="zh-CN" altLang="en-US" sz="1400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/>
              <a:t>       </a:t>
            </a:r>
            <a:r>
              <a:rPr lang="zh-CN" sz="1400"/>
              <a:t>如果连续静止时间大于</a:t>
            </a:r>
            <a:r>
              <a:rPr lang="en-US" altLang="zh-CN" sz="1400"/>
              <a:t>5</a:t>
            </a:r>
            <a:r>
              <a:rPr lang="zh-CN" altLang="en-US" sz="1400"/>
              <a:t>分钟，则认为长时间静止</a:t>
            </a:r>
            <a:endParaRPr lang="en-US" altLang="zh-CN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      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sz="1400">
              <a:sym typeface="+mn-ea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u"/>
            </a:pPr>
            <a:r>
              <a:rPr lang="zh-CN" sz="1400">
                <a:sym typeface="+mn-ea"/>
              </a:rPr>
              <a:t>长时间静止省电：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基站</a:t>
            </a:r>
            <a:r>
              <a:rPr lang="en-US" sz="1400"/>
              <a:t>Lora</a:t>
            </a:r>
            <a:r>
              <a:rPr lang="zh-CN" altLang="en-US" sz="1400"/>
              <a:t>关闭， </a:t>
            </a:r>
            <a:r>
              <a:rPr lang="en-US" altLang="zh-CN" sz="1400"/>
              <a:t>LTE</a:t>
            </a:r>
            <a:r>
              <a:rPr lang="zh-CN" altLang="en-US" sz="1400"/>
              <a:t>关闭，</a:t>
            </a:r>
            <a:r>
              <a:rPr lang="en-US" altLang="zh-CN" sz="1400"/>
              <a:t>GPS </a:t>
            </a:r>
            <a:r>
              <a:rPr lang="zh-CN" altLang="en-US" sz="1400"/>
              <a:t>关闭，蓝牙扫描关闭，</a:t>
            </a:r>
            <a:r>
              <a:rPr lang="en-US" altLang="zh-CN" sz="1400"/>
              <a:t>BMP280</a:t>
            </a:r>
            <a:r>
              <a:rPr lang="zh-CN" altLang="en-US" sz="1400"/>
              <a:t>休眠。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/>
              <a:t>       </a:t>
            </a:r>
            <a:r>
              <a:rPr lang="zh-CN" sz="1400"/>
              <a:t>每</a:t>
            </a:r>
            <a:r>
              <a:rPr lang="en-US" altLang="zh-CN" sz="1400"/>
              <a:t>25</a:t>
            </a:r>
            <a:r>
              <a:rPr lang="zh-CN" altLang="en-US" sz="1400"/>
              <a:t>分钟唤醒一次，上报定位数据</a:t>
            </a:r>
            <a:endParaRPr lang="zh-CN" altLang="en-US" sz="1400"/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  一旦感知到在运动， 立即恢复到正常工作模式。</a:t>
            </a: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    </a:t>
            </a:r>
            <a:endParaRPr lang="zh-CN" altLang="en-US" sz="1400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 sz="1400"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sz="1400">
                <a:sym typeface="+mn-ea"/>
              </a:rPr>
              <a:t>  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633" y="1585596"/>
            <a:ext cx="7772400" cy="1021556"/>
          </a:xfrm>
        </p:spPr>
        <p:txBody>
          <a:bodyPr/>
          <a:p>
            <a:r>
              <a:rPr lang="en-US" altLang="zh-CN"/>
              <a:t>                 tHANK   YOU!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 descr="C:\Users\iamisis\Desktop\MetroStation_2.0_XiaZaiBa\metrostation_by_yankoa-d312tty\PNG\Media\Blue\MB_0018_viewer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" y="32054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0230" y="780415"/>
            <a:ext cx="152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33315" y="0"/>
            <a:ext cx="4250690" cy="31921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50185" y="492125"/>
            <a:ext cx="317627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支持</a:t>
            </a:r>
            <a:r>
              <a:rPr lang="en-US" altLang="zh-CN" sz="1600"/>
              <a:t>32*4</a:t>
            </a:r>
            <a:r>
              <a:rPr lang="zh-CN" altLang="en-US" sz="1600"/>
              <a:t>个</a:t>
            </a:r>
            <a:r>
              <a:rPr lang="en-US" altLang="zh-CN" sz="1600"/>
              <a:t>user</a:t>
            </a:r>
            <a:endParaRPr lang="en-US" altLang="zh-CN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频点</a:t>
            </a:r>
            <a:r>
              <a:rPr lang="en-US" altLang="zh-CN" sz="1600"/>
              <a:t>450~520MHZ</a:t>
            </a:r>
            <a:endParaRPr lang="en-US" altLang="zh-CN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数据周期</a:t>
            </a:r>
            <a:r>
              <a:rPr lang="en-US" altLang="zh-CN" sz="1600"/>
              <a:t>3</a:t>
            </a:r>
            <a:r>
              <a:rPr lang="zh-CN" altLang="en-US" sz="1600"/>
              <a:t>秒</a:t>
            </a:r>
            <a:endParaRPr lang="zh-CN" alt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覆盖范围</a:t>
            </a:r>
            <a:r>
              <a:rPr lang="en-US" altLang="zh-CN" sz="1600"/>
              <a:t>500</a:t>
            </a:r>
            <a:r>
              <a:rPr lang="zh-CN" altLang="en-US" sz="1600"/>
              <a:t>米</a:t>
            </a:r>
            <a:endParaRPr lang="zh-CN" alt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1600"/>
              <a:t>4G</a:t>
            </a:r>
            <a:r>
              <a:rPr lang="zh-CN" altLang="en-US" sz="1600"/>
              <a:t>传输到云端</a:t>
            </a:r>
            <a:endParaRPr lang="zh-CN" alt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支持蓝牙</a:t>
            </a:r>
            <a:r>
              <a:rPr lang="en-US" altLang="zh-CN" sz="1600"/>
              <a:t>/</a:t>
            </a:r>
            <a:r>
              <a:rPr lang="zh-CN" altLang="en-US" sz="1600"/>
              <a:t>云端</a:t>
            </a:r>
            <a:r>
              <a:rPr lang="zh-CN" altLang="en-US" sz="1600"/>
              <a:t>配置</a:t>
            </a:r>
            <a:endParaRPr lang="zh-CN" alt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支持蓝牙</a:t>
            </a:r>
            <a:r>
              <a:rPr lang="en-US" altLang="zh-CN" sz="1600"/>
              <a:t>/</a:t>
            </a:r>
            <a:r>
              <a:rPr lang="zh-CN" altLang="en-US" sz="1600"/>
              <a:t>云端</a:t>
            </a:r>
            <a:r>
              <a:rPr lang="zh-CN" altLang="en-US" sz="1600"/>
              <a:t>重启</a:t>
            </a:r>
            <a:endParaRPr lang="zh-CN" alt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支持云端</a:t>
            </a:r>
            <a:r>
              <a:rPr lang="en-US" altLang="zh-CN" sz="1600"/>
              <a:t>OTA</a:t>
            </a:r>
            <a:endParaRPr lang="en-US" altLang="zh-CN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支持通道自检</a:t>
            </a:r>
            <a:endParaRPr lang="zh-CN" alt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600"/>
              <a:t>安装部署方便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2326005" y="88265"/>
            <a:ext cx="246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主要特性：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26005" y="3152775"/>
            <a:ext cx="246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主要技术：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85" y="3521075"/>
            <a:ext cx="31762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Lora</a:t>
            </a:r>
            <a:endParaRPr 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BLE</a:t>
            </a:r>
            <a:endParaRPr 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MQTT</a:t>
            </a:r>
            <a:endParaRPr lang="en-US" sz="1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sz="1600"/>
              <a:t>Protobuf and HDLC</a:t>
            </a:r>
            <a:endParaRPr lang="zh-CN" altLang="en-US" sz="1600"/>
          </a:p>
          <a:p>
            <a:endParaRPr lang="zh-CN" altLang="en-US"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" y="1252220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主板元素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 rot="5400000">
            <a:off x="5712460" y="1256030"/>
            <a:ext cx="4103370" cy="2587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504440" y="962025"/>
            <a:ext cx="43808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射频：</a:t>
            </a:r>
            <a:r>
              <a:rPr lang="en-US" altLang="zh-CN" sz="1600"/>
              <a:t>3pcs  sx1278</a:t>
            </a:r>
            <a:endParaRPr lang="en-US" altLang="zh-CN" sz="1600"/>
          </a:p>
          <a:p>
            <a:r>
              <a:rPr lang="en-US" altLang="zh-CN" sz="1600"/>
              <a:t>             1pcs  2w  sx1278 (</a:t>
            </a:r>
            <a:r>
              <a:rPr lang="zh-CN" altLang="en-US" sz="1600"/>
              <a:t>带</a:t>
            </a:r>
            <a:r>
              <a:rPr lang="en-US" altLang="zh-CN" sz="1600"/>
              <a:t>PA</a:t>
            </a:r>
            <a:r>
              <a:rPr lang="zh-CN" altLang="en-US" sz="1600"/>
              <a:t>）</a:t>
            </a:r>
            <a:endParaRPr lang="zh-CN" altLang="en-US" sz="1600"/>
          </a:p>
          <a:p>
            <a:r>
              <a:rPr lang="zh-CN" altLang="en-US" sz="1600"/>
              <a:t>主控： </a:t>
            </a:r>
            <a:r>
              <a:rPr lang="en-US" altLang="zh-CN" sz="1600"/>
              <a:t>NRF</a:t>
            </a:r>
            <a:r>
              <a:rPr lang="en-US" altLang="zh-CN" sz="1600"/>
              <a:t>52832</a:t>
            </a:r>
            <a:endParaRPr lang="en-US" altLang="zh-CN" sz="1600"/>
          </a:p>
          <a:p>
            <a:r>
              <a:rPr lang="zh-CN" altLang="en-US" sz="1600"/>
              <a:t>存储芯片：</a:t>
            </a:r>
            <a:r>
              <a:rPr lang="en-US" altLang="zh-CN" sz="1600"/>
              <a:t>spi flash</a:t>
            </a:r>
            <a:endParaRPr lang="en-US" altLang="zh-CN" sz="1600"/>
          </a:p>
          <a:p>
            <a:pPr algn="l"/>
            <a:r>
              <a:rPr lang="zh-CN" altLang="en-US" sz="1600"/>
              <a:t>串口转以太网： CH9121</a:t>
            </a:r>
            <a:endParaRPr lang="zh-CN" altLang="en-US" sz="1600"/>
          </a:p>
          <a:p>
            <a:pPr algn="l">
              <a:buClrTx/>
              <a:buSzTx/>
              <a:buNone/>
            </a:pPr>
            <a:r>
              <a:rPr lang="zh-CN" altLang="en-US" sz="1600"/>
              <a:t>4G路由模组：</a:t>
            </a:r>
            <a:r>
              <a:rPr lang="en-US" altLang="zh-CN" sz="1600"/>
              <a:t>L106_POWER_REV1_0</a:t>
            </a:r>
            <a:r>
              <a:rPr lang="zh-CN" altLang="en-US" sz="1600"/>
              <a:t>     </a:t>
            </a:r>
            <a:endParaRPr lang="zh-CN" altLang="en-US" sz="1600"/>
          </a:p>
          <a:p>
            <a:r>
              <a:rPr lang="en-US" altLang="zh-CN" sz="1600"/>
              <a:t>AC/DC</a:t>
            </a:r>
            <a:r>
              <a:rPr lang="zh-CN" altLang="en-US" sz="1600"/>
              <a:t>开关电源：</a:t>
            </a:r>
            <a:r>
              <a:rPr lang="en-US" altLang="zh-CN" sz="1600"/>
              <a:t>12V2A</a:t>
            </a:r>
            <a:r>
              <a:rPr lang="zh-CN" altLang="en-US" sz="1600"/>
              <a:t> 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" y="1252220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配置信息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60" y="993140"/>
            <a:ext cx="4087495" cy="2353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80335" y="3886200"/>
            <a:ext cx="4775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每次配置后（即写入</a:t>
            </a:r>
            <a:r>
              <a:rPr lang="en-US" altLang="zh-CN" sz="1600"/>
              <a:t>flash</a:t>
            </a:r>
            <a:r>
              <a:rPr lang="zh-CN" altLang="en-US" sz="1600"/>
              <a:t>后）会重启系统NVIC_SystemReset</a:t>
            </a:r>
            <a:r>
              <a:rPr lang="en-US" altLang="zh-CN" sz="1600"/>
              <a:t>()</a:t>
            </a:r>
            <a:r>
              <a:rPr lang="zh-CN" altLang="en-US" sz="1600"/>
              <a:t>以便系统使用新参数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" y="61912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26415" y="118110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960" y="1252220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4050" y="130175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线程任务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95" y="619125"/>
            <a:ext cx="4762500" cy="2270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085" y="3423920"/>
            <a:ext cx="9164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mqtt_task: </a:t>
            </a:r>
            <a:r>
              <a:rPr lang="zh-CN" altLang="en-US" sz="1400"/>
              <a:t>负责处理队列中的数据，</a:t>
            </a:r>
            <a:r>
              <a:rPr lang="zh-CN" altLang="en-US" sz="1400">
                <a:sym typeface="+mn-ea"/>
              </a:rPr>
              <a:t>经过</a:t>
            </a:r>
            <a:r>
              <a:rPr lang="en-US" altLang="zh-CN" sz="1400">
                <a:sym typeface="+mn-ea"/>
              </a:rPr>
              <a:t>protobuf</a:t>
            </a:r>
            <a:r>
              <a:rPr lang="zh-CN" altLang="en-US" sz="1400">
                <a:sym typeface="+mn-ea"/>
              </a:rPr>
              <a:t>压缩，</a:t>
            </a:r>
            <a:r>
              <a:rPr lang="zh-CN" altLang="en-US" sz="1400"/>
              <a:t>配置成</a:t>
            </a:r>
            <a:r>
              <a:rPr lang="en-US" altLang="zh-CN" sz="1400"/>
              <a:t>MQTT-SN </a:t>
            </a:r>
            <a:r>
              <a:rPr lang="zh-CN" altLang="en-US" sz="1400"/>
              <a:t>的格式，</a:t>
            </a:r>
            <a:r>
              <a:rPr lang="en-US" altLang="zh-CN" sz="1400"/>
              <a:t> HDLC</a:t>
            </a:r>
            <a:r>
              <a:rPr lang="zh-CN" altLang="en-US" sz="1400"/>
              <a:t>后通过串口发送出去</a:t>
            </a:r>
            <a:endParaRPr lang="zh-CN" altLang="en-US" sz="1400"/>
          </a:p>
          <a:p>
            <a:r>
              <a:rPr lang="zh-CN" altLang="en-US"/>
              <a:t>radio_process_task：</a:t>
            </a:r>
            <a:r>
              <a:rPr lang="zh-CN" altLang="en-US" sz="1400"/>
              <a:t>负责处理射频数据的发送和接收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47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81330" y="106045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3875" y="1131570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8465" y="187325"/>
            <a:ext cx="4100830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MQTT topic </a:t>
            </a:r>
            <a:r>
              <a:rPr lang="zh-CN" altLang="en-US"/>
              <a:t>数据（</a:t>
            </a:r>
            <a:r>
              <a:rPr lang="en-US" altLang="zh-CN"/>
              <a:t>GW &lt;-----&gt;Server)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340475" y="2327275"/>
            <a:ext cx="2872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MQTT_PUB_HEARTBEAT_TOPIC</a:t>
            </a:r>
            <a:endParaRPr lang="zh-CN" altLang="en-US" sz="1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75" y="2624455"/>
            <a:ext cx="2680970" cy="2144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05" y="2763520"/>
            <a:ext cx="2680970" cy="20053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" y="2867025"/>
            <a:ext cx="2553970" cy="18395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45" y="767715"/>
            <a:ext cx="2886075" cy="12649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76645" y="461010"/>
            <a:ext cx="1828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MQTT_PUB_RF_TOPIC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759460" y="2560320"/>
            <a:ext cx="24301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MQTT_PUB_GI_TOPIC</a:t>
            </a:r>
            <a:endParaRPr lang="zh-CN" altLang="en-US" sz="140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72485" y="2456815"/>
            <a:ext cx="2219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MQTT_PUB_LOCAT_TOPIC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410" y="601980"/>
            <a:ext cx="3913505" cy="1854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C:\Users\iamisis\Desktop\MetroStation_2.0_XiaZaiBa\metrostation_by_yankoa-d312tty\PNG\Network\Blue\MB_0036_se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475"/>
            <a:ext cx="2078355" cy="206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81330" y="1060450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3875" y="1131570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2"/>
                </a:solidFill>
              </a:rPr>
              <a:t>物联网网关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7410" y="430530"/>
            <a:ext cx="3776345" cy="368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MQTT topic </a:t>
            </a:r>
            <a:r>
              <a:rPr lang="zh-CN" altLang="en-US"/>
              <a:t>数据压缩，帧编码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05" y="1060450"/>
            <a:ext cx="1638300" cy="1592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3105785"/>
            <a:ext cx="5897245" cy="15093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587490" y="2560320"/>
            <a:ext cx="224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为什么需要分帧编码？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840,&quot;width&quot;:3840}"/>
</p:tagLst>
</file>

<file path=ppt/tags/tag10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11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12.xml><?xml version="1.0" encoding="utf-8"?>
<p:tagLst xmlns:p="http://schemas.openxmlformats.org/presentationml/2006/main">
  <p:tag name="KSO_WM_UNIT_PLACING_PICTURE_USER_VIEWPORT" val="{&quot;height&quot;:7421,&quot;width&quot;:3490}"/>
</p:tagLst>
</file>

<file path=ppt/tags/tag13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14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15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16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17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18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2.xml><?xml version="1.0" encoding="utf-8"?>
<p:tagLst xmlns:p="http://schemas.openxmlformats.org/presentationml/2006/main">
  <p:tag name="KSO_WM_UNIT_PLACING_PICTURE_USER_VIEWPORT" val="{&quot;height&quot;:8892,&quot;width&quot;:11844}"/>
</p:tagLst>
</file>

<file path=ppt/tags/tag3.xml><?xml version="1.0" encoding="utf-8"?>
<p:tagLst xmlns:p="http://schemas.openxmlformats.org/presentationml/2006/main">
  <p:tag name="KSO_WM_UNIT_PLACING_PICTURE_USER_VIEWPORT" val="{&quot;height&quot;:3840,&quot;width&quot;:3840}"/>
</p:tagLst>
</file>

<file path=ppt/tags/tag4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5.xml><?xml version="1.0" encoding="utf-8"?>
<p:tagLst xmlns:p="http://schemas.openxmlformats.org/presentationml/2006/main">
  <p:tag name="KSO_WM_UNIT_PLACING_PICTURE_USER_VIEWPORT" val="{&quot;height&quot;:8052,&quot;width&quot;:5136}"/>
</p:tagLst>
</file>

<file path=ppt/tags/tag6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7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8.xml><?xml version="1.0" encoding="utf-8"?>
<p:tagLst xmlns:p="http://schemas.openxmlformats.org/presentationml/2006/main">
  <p:tag name="KSO_WM_UNIT_PLACING_PICTURE_USER_VIEWPORT" val="{&quot;height&quot;:3247,&quot;width&quot;:3273}"/>
</p:tagLst>
</file>

<file path=ppt/tags/tag9.xml><?xml version="1.0" encoding="utf-8"?>
<p:tagLst xmlns:p="http://schemas.openxmlformats.org/presentationml/2006/main">
  <p:tag name="KSO_WM_UNIT_PLACING_PICTURE_USER_VIEWPORT" val="{&quot;height&quot;:3247,&quot;width&quot;:327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4696</Words>
  <Application>WPS 演示</Application>
  <PresentationFormat>全屏显示(16:9)</PresentationFormat>
  <Paragraphs>436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tHANK  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iamisis</dc:creator>
  <cp:lastModifiedBy>永平</cp:lastModifiedBy>
  <cp:revision>102</cp:revision>
  <dcterms:created xsi:type="dcterms:W3CDTF">2012-04-11T02:39:00Z</dcterms:created>
  <dcterms:modified xsi:type="dcterms:W3CDTF">2021-03-04T08:36:50Z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